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Lato" charset="1" panose="020F0502020204030203"/>
      <p:regular r:id="rId52"/>
    </p:embeddedFont>
    <p:embeddedFont>
      <p:font typeface="Helios Extended Bold" charset="1" panose="02000805050000020004"/>
      <p:regular r:id="rId53"/>
    </p:embeddedFont>
    <p:embeddedFont>
      <p:font typeface="Heebo Bold" charset="1" panose="00000800000000000000"/>
      <p:regular r:id="rId54"/>
    </p:embeddedFont>
    <p:embeddedFont>
      <p:font typeface="Lato Bold" charset="1" panose="020F0502020204030203"/>
      <p:regular r:id="rId55"/>
    </p:embeddedFont>
    <p:embeddedFont>
      <p:font typeface="Roboto Bold" charset="1" panose="02000000000000000000"/>
      <p:regular r:id="rId56"/>
    </p:embeddedFont>
    <p:embeddedFont>
      <p:font typeface="Roboto" charset="1" panose="020000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7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2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59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11471" y="137567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Nov, 2025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58126" y="3726010"/>
            <a:ext cx="1237174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b="true" sz="4500" spc="22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OPTIMIZE DEEP LEARNING FOR COVID-19 DETECTION FROM CHEST X-RAYS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905" y="1028700"/>
            <a:ext cx="14600243" cy="9320691"/>
          </a:xfrm>
          <a:custGeom>
            <a:avLst/>
            <a:gdLst/>
            <a:ahLst/>
            <a:cxnLst/>
            <a:rect r="r" b="b" t="t" l="l"/>
            <a:pathLst>
              <a:path h="9320691" w="14600243">
                <a:moveTo>
                  <a:pt x="0" y="0"/>
                </a:moveTo>
                <a:lnTo>
                  <a:pt x="14600243" y="0"/>
                </a:lnTo>
                <a:lnTo>
                  <a:pt x="14600243" y="9320691"/>
                </a:lnTo>
                <a:lnTo>
                  <a:pt x="0" y="93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79649" y="5027607"/>
            <a:ext cx="3790744" cy="1322877"/>
            <a:chOff x="0" y="0"/>
            <a:chExt cx="3664377" cy="1278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4377" cy="1278778"/>
            </a:xfrm>
            <a:custGeom>
              <a:avLst/>
              <a:gdLst/>
              <a:ahLst/>
              <a:cxnLst/>
              <a:rect r="r" b="b" t="t" l="l"/>
              <a:pathLst>
                <a:path h="1278778" w="3664377">
                  <a:moveTo>
                    <a:pt x="0" y="0"/>
                  </a:moveTo>
                  <a:lnTo>
                    <a:pt x="3664377" y="0"/>
                  </a:lnTo>
                  <a:lnTo>
                    <a:pt x="3664377" y="1278778"/>
                  </a:lnTo>
                  <a:lnTo>
                    <a:pt x="0" y="1278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664377" cy="12978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8219"/>
                </a:lnSpc>
              </a:pPr>
              <a:r>
                <a:rPr lang="en-US" sz="6849" b="true">
                  <a:solidFill>
                    <a:srgbClr val="FB676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Excluded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95017" y="3134151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5017" y="456910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FEATURE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190" y="5291815"/>
            <a:ext cx="7196744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identified and removed X-ray images with annotations or arrows that could cause information leakage.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eliminated images that were too bright or too dark to prevent negative impacts on model training.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295030" y="3090839"/>
            <a:ext cx="7613500" cy="6043216"/>
          </a:xfrm>
          <a:custGeom>
            <a:avLst/>
            <a:gdLst/>
            <a:ahLst/>
            <a:cxnLst/>
            <a:rect r="r" b="b" t="t" l="l"/>
            <a:pathLst>
              <a:path h="6043216" w="7613500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0.8546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LR: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1: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3 Random Restarts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47296" y="631867"/>
            <a:ext cx="7887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971952" y="1038187"/>
            <a:ext cx="10669105" cy="8468602"/>
          </a:xfrm>
          <a:custGeom>
            <a:avLst/>
            <a:gdLst/>
            <a:ahLst/>
            <a:cxnLst/>
            <a:rect r="r" b="b" t="t" l="l"/>
            <a:pathLst>
              <a:path h="8468602" w="10669105">
                <a:moveTo>
                  <a:pt x="0" y="0"/>
                </a:moveTo>
                <a:lnTo>
                  <a:pt x="10669106" y="0"/>
                </a:lnTo>
                <a:lnTo>
                  <a:pt x="10669106" y="8468603"/>
                </a:lnTo>
                <a:lnTo>
                  <a:pt x="0" y="846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0.9163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1e-05,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128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48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05189" y="296354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81583" y="1302191"/>
            <a:ext cx="10541059" cy="8327437"/>
          </a:xfrm>
          <a:custGeom>
            <a:avLst/>
            <a:gdLst/>
            <a:ahLst/>
            <a:cxnLst/>
            <a:rect r="r" b="b" t="t" l="l"/>
            <a:pathLst>
              <a:path h="8327437" w="10541059">
                <a:moveTo>
                  <a:pt x="0" y="0"/>
                </a:moveTo>
                <a:lnTo>
                  <a:pt x="10541059" y="0"/>
                </a:lnTo>
                <a:lnTo>
                  <a:pt x="10541059" y="8327436"/>
                </a:lnTo>
                <a:lnTo>
                  <a:pt x="0" y="832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0.8811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14336" y="1242903"/>
            <a:ext cx="10560092" cy="8355673"/>
          </a:xfrm>
          <a:custGeom>
            <a:avLst/>
            <a:gdLst/>
            <a:ahLst/>
            <a:cxnLst/>
            <a:rect r="r" b="b" t="t" l="l"/>
            <a:pathLst>
              <a:path h="8355673" w="10560092">
                <a:moveTo>
                  <a:pt x="0" y="0"/>
                </a:moveTo>
                <a:lnTo>
                  <a:pt x="10560091" y="0"/>
                </a:lnTo>
                <a:lnTo>
                  <a:pt x="10560091" y="8355673"/>
                </a:lnTo>
                <a:lnTo>
                  <a:pt x="0" y="83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83101" y="3607460"/>
            <a:ext cx="477541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3101" y="607760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8070" y="3439986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3101" y="475293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3101" y="7223075"/>
            <a:ext cx="5542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070" y="4585458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OPTIMIZATION TECHNIQUES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18070" y="590678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785816" y="6023492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211160" y="7223075"/>
            <a:ext cx="4775418" cy="38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METHODOLOGY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894083"/>
            <a:chOff x="0" y="0"/>
            <a:chExt cx="3419512" cy="26636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663676"/>
            </a:xfrm>
            <a:custGeom>
              <a:avLst/>
              <a:gdLst/>
              <a:ahLst/>
              <a:cxnLst/>
              <a:rect r="r" b="b" t="t" l="l"/>
              <a:pathLst>
                <a:path h="2663676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663676"/>
                  </a:lnTo>
                  <a:lnTo>
                    <a:pt x="0" y="2663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6827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12544 Features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0.8307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0.8106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Reduced Features to : 6345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9288991" cy="6200401"/>
          </a:xfrm>
          <a:custGeom>
            <a:avLst/>
            <a:gdLst/>
            <a:ahLst/>
            <a:cxnLst/>
            <a:rect r="r" b="b" t="t" l="l"/>
            <a:pathLst>
              <a:path h="6200401" w="9288991">
                <a:moveTo>
                  <a:pt x="0" y="0"/>
                </a:moveTo>
                <a:lnTo>
                  <a:pt x="9288991" y="0"/>
                </a:lnTo>
                <a:lnTo>
                  <a:pt x="9288991" y="6200401"/>
                </a:lnTo>
                <a:lnTo>
                  <a:pt x="0" y="6200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8991" y="4235166"/>
            <a:ext cx="8999009" cy="6051834"/>
          </a:xfrm>
          <a:custGeom>
            <a:avLst/>
            <a:gdLst/>
            <a:ahLst/>
            <a:cxnLst/>
            <a:rect r="r" b="b" t="t" l="l"/>
            <a:pathLst>
              <a:path h="6051834" w="8999009">
                <a:moveTo>
                  <a:pt x="0" y="0"/>
                </a:moveTo>
                <a:lnTo>
                  <a:pt x="8999009" y="0"/>
                </a:lnTo>
                <a:lnTo>
                  <a:pt x="8999009" y="6051834"/>
                </a:lnTo>
                <a:lnTo>
                  <a:pt x="0" y="605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41251" y="1294353"/>
            <a:ext cx="472329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Simulated 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0.9119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1251" y="2755235"/>
            <a:ext cx="92757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Hill Climbing: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1776" y="7242033"/>
            <a:ext cx="85806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TABU: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rain Accuracy: 0.9992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723900"/>
            <a:ext cx="7482366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0.7147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Random Restarts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0.6643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0.6667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Search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06165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0.8502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090377" y="768542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40" y="0"/>
                </a:lnTo>
                <a:lnTo>
                  <a:pt x="1772640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89179" y="0"/>
            <a:ext cx="2298821" cy="2298821"/>
          </a:xfrm>
          <a:custGeom>
            <a:avLst/>
            <a:gdLst/>
            <a:ahLst/>
            <a:cxnLst/>
            <a:rect r="r" b="b" t="t" l="l"/>
            <a:pathLst>
              <a:path h="2298821" w="2298821">
                <a:moveTo>
                  <a:pt x="0" y="0"/>
                </a:moveTo>
                <a:lnTo>
                  <a:pt x="2298821" y="0"/>
                </a:lnTo>
                <a:lnTo>
                  <a:pt x="2298821" y="2298821"/>
                </a:lnTo>
                <a:lnTo>
                  <a:pt x="0" y="2298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PARTICLE SWARM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Particle Swarm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particles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5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solve this, optimization and search techniques like Hill Climbing, Tabu Search, Simulated Annealing, Particle Swarm, and Ant Colony were used to make model decisions optimal.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This project focuses on:</a:t>
            </a:r>
          </a:p>
          <a:p>
            <a:pPr algn="l" marL="539748" indent="-269874" lvl="1">
              <a:lnSpc>
                <a:spcPts val="3999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Implementing 2 AI models that classify COVID-19, Pneumonia, and Normal classes.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Optimize their predictions.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522017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PARTICLE SWARM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3865383"/>
            <a:chOff x="0" y="0"/>
            <a:chExt cx="3419512" cy="21037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0.9400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0.9200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0.7867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accuracy:0.7780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027917" y="180210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39" y="0"/>
                </a:lnTo>
                <a:lnTo>
                  <a:pt x="1772639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13922" y="8082064"/>
            <a:ext cx="6282811" cy="3865383"/>
            <a:chOff x="0" y="0"/>
            <a:chExt cx="3419512" cy="21037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39445" y="8082064"/>
            <a:ext cx="6282811" cy="3179583"/>
            <a:chOff x="0" y="0"/>
            <a:chExt cx="3419512" cy="17305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19511" cy="1730535"/>
            </a:xfrm>
            <a:custGeom>
              <a:avLst/>
              <a:gdLst/>
              <a:ahLst/>
              <a:cxnLst/>
              <a:rect r="r" b="b" t="t" l="l"/>
              <a:pathLst>
                <a:path h="173053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1730535"/>
                  </a:lnTo>
                  <a:lnTo>
                    <a:pt x="0" y="1730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3419512" cy="1749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= 0.4000000000000001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 = 0.75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c2 = 2.25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8967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880073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6265683"/>
            <a:chOff x="0" y="0"/>
            <a:chExt cx="3419512" cy="3410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3410190"/>
            </a:xfrm>
            <a:custGeom>
              <a:avLst/>
              <a:gdLst/>
              <a:ahLst/>
              <a:cxnLst/>
              <a:rect r="r" b="b" t="t" l="l"/>
              <a:pathLst>
                <a:path h="341019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410190"/>
                  </a:lnTo>
                  <a:lnTo>
                    <a:pt x="0" y="341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34292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0.6042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0.7214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0.7333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0.000100           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0.3000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200641" y="2273489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5" y="0"/>
                </a:lnTo>
                <a:lnTo>
                  <a:pt x="589685" y="1993210"/>
                </a:lnTo>
                <a:lnTo>
                  <a:pt x="0" y="1993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84194" y="182331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4117895" y="7689081"/>
            <a:ext cx="3505473" cy="4551183"/>
            <a:chOff x="0" y="0"/>
            <a:chExt cx="1907905" cy="24770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07905" cy="2477048"/>
            </a:xfrm>
            <a:custGeom>
              <a:avLst/>
              <a:gdLst/>
              <a:ahLst/>
              <a:cxnLst/>
              <a:rect r="r" b="b" t="t" l="l"/>
              <a:pathLst>
                <a:path h="2477048" w="1907905">
                  <a:moveTo>
                    <a:pt x="0" y="0"/>
                  </a:moveTo>
                  <a:lnTo>
                    <a:pt x="1907905" y="0"/>
                  </a:lnTo>
                  <a:lnTo>
                    <a:pt x="1907905" y="2477048"/>
                  </a:lnTo>
                  <a:lnTo>
                    <a:pt x="0" y="2477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907905" cy="24960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alpha: 1.0537005644903412e-07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T0: 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iters: 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931" y="640103"/>
            <a:ext cx="8880073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LIME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38167" y="954580"/>
            <a:ext cx="6282811" cy="1463523"/>
            <a:chOff x="0" y="0"/>
            <a:chExt cx="3419512" cy="796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7881" y="3620515"/>
            <a:ext cx="6136485" cy="6432815"/>
          </a:xfrm>
          <a:custGeom>
            <a:avLst/>
            <a:gdLst/>
            <a:ahLst/>
            <a:cxnLst/>
            <a:rect r="r" b="b" t="t" l="l"/>
            <a:pathLst>
              <a:path h="6432815" w="6136485">
                <a:moveTo>
                  <a:pt x="0" y="0"/>
                </a:moveTo>
                <a:lnTo>
                  <a:pt x="6136485" y="0"/>
                </a:lnTo>
                <a:lnTo>
                  <a:pt x="6136485" y="6432815"/>
                </a:lnTo>
                <a:lnTo>
                  <a:pt x="0" y="6432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88709" y="3831268"/>
            <a:ext cx="5581727" cy="5798460"/>
          </a:xfrm>
          <a:custGeom>
            <a:avLst/>
            <a:gdLst/>
            <a:ahLst/>
            <a:cxnLst/>
            <a:rect r="r" b="b" t="t" l="l"/>
            <a:pathLst>
              <a:path h="5798460" w="5581727">
                <a:moveTo>
                  <a:pt x="0" y="0"/>
                </a:moveTo>
                <a:lnTo>
                  <a:pt x="5581727" y="0"/>
                </a:lnTo>
                <a:lnTo>
                  <a:pt x="5581727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468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96336" y="3742413"/>
            <a:ext cx="10993321" cy="3612536"/>
          </a:xfrm>
          <a:custGeom>
            <a:avLst/>
            <a:gdLst/>
            <a:ahLst/>
            <a:cxnLst/>
            <a:rect r="r" b="b" t="t" l="l"/>
            <a:pathLst>
              <a:path h="3612536" w="10993321">
                <a:moveTo>
                  <a:pt x="0" y="0"/>
                </a:moveTo>
                <a:lnTo>
                  <a:pt x="10993320" y="0"/>
                </a:lnTo>
                <a:lnTo>
                  <a:pt x="10993320" y="3612536"/>
                </a:lnTo>
                <a:lnTo>
                  <a:pt x="0" y="361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46170" y="7066587"/>
            <a:ext cx="9682816" cy="1684708"/>
          </a:xfrm>
          <a:custGeom>
            <a:avLst/>
            <a:gdLst/>
            <a:ahLst/>
            <a:cxnLst/>
            <a:rect r="r" b="b" t="t" l="l"/>
            <a:pathLst>
              <a:path h="1684708" w="9682816">
                <a:moveTo>
                  <a:pt x="0" y="0"/>
                </a:moveTo>
                <a:lnTo>
                  <a:pt x="9682816" y="0"/>
                </a:lnTo>
                <a:lnTo>
                  <a:pt x="9682816" y="1684708"/>
                </a:lnTo>
                <a:lnTo>
                  <a:pt x="0" y="168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33853" y="8676899"/>
            <a:ext cx="5507449" cy="1610101"/>
          </a:xfrm>
          <a:custGeom>
            <a:avLst/>
            <a:gdLst/>
            <a:ahLst/>
            <a:cxnLst/>
            <a:rect r="r" b="b" t="t" l="l"/>
            <a:pathLst>
              <a:path h="1610101" w="5507449">
                <a:moveTo>
                  <a:pt x="0" y="0"/>
                </a:moveTo>
                <a:lnTo>
                  <a:pt x="5507450" y="0"/>
                </a:lnTo>
                <a:lnTo>
                  <a:pt x="5507450" y="1610101"/>
                </a:lnTo>
                <a:lnTo>
                  <a:pt x="0" y="161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931" y="640103"/>
            <a:ext cx="8880073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LIME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72471" y="3412086"/>
            <a:ext cx="6603898" cy="6746056"/>
          </a:xfrm>
          <a:custGeom>
            <a:avLst/>
            <a:gdLst/>
            <a:ahLst/>
            <a:cxnLst/>
            <a:rect r="r" b="b" t="t" l="l"/>
            <a:pathLst>
              <a:path h="6746056" w="6603898">
                <a:moveTo>
                  <a:pt x="0" y="0"/>
                </a:moveTo>
                <a:lnTo>
                  <a:pt x="6603898" y="0"/>
                </a:lnTo>
                <a:lnTo>
                  <a:pt x="6603898" y="6746056"/>
                </a:lnTo>
                <a:lnTo>
                  <a:pt x="0" y="6746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687755" y="3710588"/>
            <a:ext cx="6571545" cy="6447554"/>
          </a:xfrm>
          <a:custGeom>
            <a:avLst/>
            <a:gdLst/>
            <a:ahLst/>
            <a:cxnLst/>
            <a:rect r="r" b="b" t="t" l="l"/>
            <a:pathLst>
              <a:path h="6447554" w="6571545">
                <a:moveTo>
                  <a:pt x="0" y="0"/>
                </a:moveTo>
                <a:lnTo>
                  <a:pt x="6571545" y="0"/>
                </a:lnTo>
                <a:lnTo>
                  <a:pt x="6571545" y="6447554"/>
                </a:lnTo>
                <a:lnTo>
                  <a:pt x="0" y="6447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GRAD-CAM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438167" y="954580"/>
            <a:ext cx="6282811" cy="1463523"/>
            <a:chOff x="0" y="0"/>
            <a:chExt cx="3419512" cy="7965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4109" y="4145955"/>
            <a:ext cx="15822114" cy="26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7499" spc="37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DATASET AND PREPROCESSING STAGE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20351" y="3599614"/>
            <a:ext cx="9569494" cy="3806897"/>
          </a:xfrm>
          <a:custGeom>
            <a:avLst/>
            <a:gdLst/>
            <a:ahLst/>
            <a:cxnLst/>
            <a:rect r="r" b="b" t="t" l="l"/>
            <a:pathLst>
              <a:path h="3806897" w="9569494">
                <a:moveTo>
                  <a:pt x="0" y="0"/>
                </a:moveTo>
                <a:lnTo>
                  <a:pt x="9569494" y="0"/>
                </a:lnTo>
                <a:lnTo>
                  <a:pt x="9569494" y="3806897"/>
                </a:lnTo>
                <a:lnTo>
                  <a:pt x="0" y="380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0351" y="7682736"/>
            <a:ext cx="5309250" cy="2032972"/>
          </a:xfrm>
          <a:custGeom>
            <a:avLst/>
            <a:gdLst/>
            <a:ahLst/>
            <a:cxnLst/>
            <a:rect r="r" b="b" t="t" l="l"/>
            <a:pathLst>
              <a:path h="2032972" w="5309250">
                <a:moveTo>
                  <a:pt x="0" y="0"/>
                </a:moveTo>
                <a:lnTo>
                  <a:pt x="5309250" y="0"/>
                </a:lnTo>
                <a:lnTo>
                  <a:pt x="5309250" y="2032972"/>
                </a:lnTo>
                <a:lnTo>
                  <a:pt x="0" y="2032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05098" y="7787511"/>
            <a:ext cx="5809652" cy="1947019"/>
          </a:xfrm>
          <a:custGeom>
            <a:avLst/>
            <a:gdLst/>
            <a:ahLst/>
            <a:cxnLst/>
            <a:rect r="r" b="b" t="t" l="l"/>
            <a:pathLst>
              <a:path h="1947019" w="5809652">
                <a:moveTo>
                  <a:pt x="0" y="0"/>
                </a:moveTo>
                <a:lnTo>
                  <a:pt x="5809652" y="0"/>
                </a:lnTo>
                <a:lnTo>
                  <a:pt x="5809652" y="1947019"/>
                </a:lnTo>
                <a:lnTo>
                  <a:pt x="0" y="194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54228" y="7682736"/>
            <a:ext cx="6007397" cy="1972308"/>
          </a:xfrm>
          <a:custGeom>
            <a:avLst/>
            <a:gdLst/>
            <a:ahLst/>
            <a:cxnLst/>
            <a:rect r="r" b="b" t="t" l="l"/>
            <a:pathLst>
              <a:path h="1972308" w="6007397">
                <a:moveTo>
                  <a:pt x="0" y="0"/>
                </a:moveTo>
                <a:lnTo>
                  <a:pt x="6007397" y="0"/>
                </a:lnTo>
                <a:lnTo>
                  <a:pt x="6007397" y="1972308"/>
                </a:lnTo>
                <a:lnTo>
                  <a:pt x="0" y="1972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GRAD-CAM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05465" y="826249"/>
            <a:ext cx="6282811" cy="1463523"/>
            <a:chOff x="0" y="0"/>
            <a:chExt cx="3419512" cy="796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77495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DEEPLIFT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98398" y="3780740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4" y="0"/>
                </a:lnTo>
                <a:lnTo>
                  <a:pt x="5496944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DEEPLIFT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99609" y="3914167"/>
            <a:ext cx="10186349" cy="2074613"/>
          </a:xfrm>
          <a:custGeom>
            <a:avLst/>
            <a:gdLst/>
            <a:ahLst/>
            <a:cxnLst/>
            <a:rect r="r" b="b" t="t" l="l"/>
            <a:pathLst>
              <a:path h="2074613" w="10186349">
                <a:moveTo>
                  <a:pt x="0" y="0"/>
                </a:moveTo>
                <a:lnTo>
                  <a:pt x="10186350" y="0"/>
                </a:lnTo>
                <a:lnTo>
                  <a:pt x="10186350" y="2074612"/>
                </a:lnTo>
                <a:lnTo>
                  <a:pt x="0" y="207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40495" y="5855429"/>
            <a:ext cx="7088693" cy="1521715"/>
          </a:xfrm>
          <a:custGeom>
            <a:avLst/>
            <a:gdLst/>
            <a:ahLst/>
            <a:cxnLst/>
            <a:rect r="r" b="b" t="t" l="l"/>
            <a:pathLst>
              <a:path h="1521715" w="7088693">
                <a:moveTo>
                  <a:pt x="0" y="0"/>
                </a:moveTo>
                <a:lnTo>
                  <a:pt x="7088693" y="0"/>
                </a:lnTo>
                <a:lnTo>
                  <a:pt x="7088693" y="1521715"/>
                </a:lnTo>
                <a:lnTo>
                  <a:pt x="0" y="1521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98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5173" y="6480438"/>
            <a:ext cx="530134" cy="538397"/>
          </a:xfrm>
          <a:custGeom>
            <a:avLst/>
            <a:gdLst/>
            <a:ahLst/>
            <a:cxnLst/>
            <a:rect r="r" b="b" t="t" l="l"/>
            <a:pathLst>
              <a:path h="538397" w="530134">
                <a:moveTo>
                  <a:pt x="0" y="0"/>
                </a:moveTo>
                <a:lnTo>
                  <a:pt x="530134" y="0"/>
                </a:lnTo>
                <a:lnTo>
                  <a:pt x="5301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331" r="-1821465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5173" y="6369779"/>
            <a:ext cx="377734" cy="538397"/>
          </a:xfrm>
          <a:custGeom>
            <a:avLst/>
            <a:gdLst/>
            <a:ahLst/>
            <a:cxnLst/>
            <a:rect r="r" b="b" t="t" l="l"/>
            <a:pathLst>
              <a:path h="538397" w="377734">
                <a:moveTo>
                  <a:pt x="0" y="0"/>
                </a:moveTo>
                <a:lnTo>
                  <a:pt x="377734" y="0"/>
                </a:lnTo>
                <a:lnTo>
                  <a:pt x="3777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331" r="-259669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29419" y="7501389"/>
            <a:ext cx="10829163" cy="2005401"/>
          </a:xfrm>
          <a:custGeom>
            <a:avLst/>
            <a:gdLst/>
            <a:ahLst/>
            <a:cxnLst/>
            <a:rect r="r" b="b" t="t" l="l"/>
            <a:pathLst>
              <a:path h="2005401" w="10829163">
                <a:moveTo>
                  <a:pt x="0" y="0"/>
                </a:moveTo>
                <a:lnTo>
                  <a:pt x="10829162" y="0"/>
                </a:lnTo>
                <a:lnTo>
                  <a:pt x="10829162" y="2005401"/>
                </a:lnTo>
                <a:lnTo>
                  <a:pt x="0" y="2005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36508" y="826249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49303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PERMUATION IMPORTANCE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905082" y="319429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64841" y="3746997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6508" y="826249"/>
            <a:ext cx="6282811" cy="1463523"/>
            <a:chOff x="0" y="0"/>
            <a:chExt cx="3419512" cy="7965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PERMUATION IMPORTANCE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905082" y="319429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5674" y="3679974"/>
            <a:ext cx="9923409" cy="3007094"/>
          </a:xfrm>
          <a:custGeom>
            <a:avLst/>
            <a:gdLst/>
            <a:ahLst/>
            <a:cxnLst/>
            <a:rect r="r" b="b" t="t" l="l"/>
            <a:pathLst>
              <a:path h="3007094" w="9923409">
                <a:moveTo>
                  <a:pt x="0" y="0"/>
                </a:moveTo>
                <a:lnTo>
                  <a:pt x="9923409" y="0"/>
                </a:lnTo>
                <a:lnTo>
                  <a:pt x="9923409" y="3007093"/>
                </a:lnTo>
                <a:lnTo>
                  <a:pt x="0" y="3007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55352" y="6570860"/>
            <a:ext cx="6052775" cy="906783"/>
          </a:xfrm>
          <a:custGeom>
            <a:avLst/>
            <a:gdLst/>
            <a:ahLst/>
            <a:cxnLst/>
            <a:rect r="r" b="b" t="t" l="l"/>
            <a:pathLst>
              <a:path h="906783" w="6052775">
                <a:moveTo>
                  <a:pt x="0" y="0"/>
                </a:moveTo>
                <a:lnTo>
                  <a:pt x="6052775" y="0"/>
                </a:lnTo>
                <a:lnTo>
                  <a:pt x="6052775" y="906782"/>
                </a:lnTo>
                <a:lnTo>
                  <a:pt x="0" y="90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377400" y="7204786"/>
            <a:ext cx="7493693" cy="630100"/>
          </a:xfrm>
          <a:custGeom>
            <a:avLst/>
            <a:gdLst/>
            <a:ahLst/>
            <a:cxnLst/>
            <a:rect r="r" b="b" t="t" l="l"/>
            <a:pathLst>
              <a:path h="630100" w="7493693">
                <a:moveTo>
                  <a:pt x="0" y="0"/>
                </a:moveTo>
                <a:lnTo>
                  <a:pt x="7493692" y="0"/>
                </a:lnTo>
                <a:lnTo>
                  <a:pt x="7493692" y="630100"/>
                </a:lnTo>
                <a:lnTo>
                  <a:pt x="0" y="63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5674" y="6737336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0"/>
                </a:lnTo>
                <a:lnTo>
                  <a:pt x="0" y="611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14724" y="6648967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14724" y="7222955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331" r="-259669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912825" y="7834886"/>
            <a:ext cx="10843613" cy="2052322"/>
          </a:xfrm>
          <a:custGeom>
            <a:avLst/>
            <a:gdLst/>
            <a:ahLst/>
            <a:cxnLst/>
            <a:rect r="r" b="b" t="t" l="l"/>
            <a:pathLst>
              <a:path h="2052322" w="10843613">
                <a:moveTo>
                  <a:pt x="0" y="0"/>
                </a:moveTo>
                <a:lnTo>
                  <a:pt x="10843613" y="0"/>
                </a:lnTo>
                <a:lnTo>
                  <a:pt x="10843613" y="2052322"/>
                </a:lnTo>
                <a:lnTo>
                  <a:pt x="0" y="2052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43507" y="4353241"/>
            <a:ext cx="12371749" cy="1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59"/>
              </a:lnSpc>
            </a:pPr>
            <a:r>
              <a:rPr lang="en-US" b="true" sz="7899" spc="39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ANY QUESTIONS?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1737" y="184320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924304" y="4211321"/>
            <a:ext cx="12371749" cy="93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0"/>
              </a:lnSpc>
            </a:pPr>
            <a:r>
              <a:rPr lang="en-US" b="true" sz="5300" spc="26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CONTACT US: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2374" y="5048250"/>
            <a:ext cx="9157084" cy="9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s-doha.hassanien@zewailcity.edu.eg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s-salma.ali@zewailcity.edu.eg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63090" y="3343026"/>
            <a:ext cx="4447603" cy="4275259"/>
          </a:xfrm>
          <a:custGeom>
            <a:avLst/>
            <a:gdLst/>
            <a:ahLst/>
            <a:cxnLst/>
            <a:rect r="r" b="b" t="t" l="l"/>
            <a:pathLst>
              <a:path h="4275259" w="4447603">
                <a:moveTo>
                  <a:pt x="0" y="0"/>
                </a:moveTo>
                <a:lnTo>
                  <a:pt x="4447603" y="0"/>
                </a:lnTo>
                <a:lnTo>
                  <a:pt x="4447603" y="4275259"/>
                </a:lnTo>
                <a:lnTo>
                  <a:pt x="0" y="427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1902" y="3410446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00680" y="3264251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1902" y="4845396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MERGE TWO DATASETS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0680" y="469920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190" y="5549336"/>
            <a:ext cx="7057487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combined two datasets: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Kaggle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Normal class and a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GitHub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COVID-19 and pneumonia cases. 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merging aimed to create a balanced dataset, improve generalization, and ensure fairness in model training.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9761" y="5521120"/>
            <a:ext cx="8008018" cy="34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explored the merged dataset to understand its structure, including the number of classes, image distribution, image types, and intensity values.</a:t>
            </a: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revealed an imbalanced class distribution, highlighting the need for resampling, which will be handled during preprocessing.</a:t>
            </a:r>
          </a:p>
          <a:p>
            <a:pPr algn="l" marL="0" indent="0" lvl="0">
              <a:lnSpc>
                <a:spcPts val="35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35269" cy="5564721"/>
            <a:chOff x="0" y="0"/>
            <a:chExt cx="2089947" cy="1465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1054" y="179428"/>
            <a:ext cx="6656529" cy="5205865"/>
          </a:xfrm>
          <a:custGeom>
            <a:avLst/>
            <a:gdLst/>
            <a:ahLst/>
            <a:cxnLst/>
            <a:rect r="r" b="b" t="t" l="l"/>
            <a:pathLst>
              <a:path h="5205865" w="6656529">
                <a:moveTo>
                  <a:pt x="0" y="0"/>
                </a:moveTo>
                <a:lnTo>
                  <a:pt x="6656529" y="0"/>
                </a:lnTo>
                <a:lnTo>
                  <a:pt x="6656529" y="5205865"/>
                </a:lnTo>
                <a:lnTo>
                  <a:pt x="0" y="520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52731" y="0"/>
            <a:ext cx="7935269" cy="5564721"/>
            <a:chOff x="0" y="0"/>
            <a:chExt cx="2089947" cy="1465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97460" y="5756347"/>
            <a:ext cx="10299106" cy="4382802"/>
            <a:chOff x="0" y="0"/>
            <a:chExt cx="2712522" cy="11543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12522" cy="1154318"/>
            </a:xfrm>
            <a:custGeom>
              <a:avLst/>
              <a:gdLst/>
              <a:ahLst/>
              <a:cxnLst/>
              <a:rect r="r" b="b" t="t" l="l"/>
              <a:pathLst>
                <a:path h="1154318" w="2712522">
                  <a:moveTo>
                    <a:pt x="0" y="0"/>
                  </a:moveTo>
                  <a:lnTo>
                    <a:pt x="2712522" y="0"/>
                  </a:lnTo>
                  <a:lnTo>
                    <a:pt x="2712522" y="1154318"/>
                  </a:lnTo>
                  <a:lnTo>
                    <a:pt x="0" y="115431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12522" cy="12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71011" y="5958465"/>
            <a:ext cx="6752005" cy="3978565"/>
          </a:xfrm>
          <a:custGeom>
            <a:avLst/>
            <a:gdLst/>
            <a:ahLst/>
            <a:cxnLst/>
            <a:rect r="r" b="b" t="t" l="l"/>
            <a:pathLst>
              <a:path h="3978565" w="6752005">
                <a:moveTo>
                  <a:pt x="0" y="0"/>
                </a:moveTo>
                <a:lnTo>
                  <a:pt x="6752005" y="0"/>
                </a:lnTo>
                <a:lnTo>
                  <a:pt x="6752005" y="3978566"/>
                </a:lnTo>
                <a:lnTo>
                  <a:pt x="0" y="397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2090" y="179428"/>
            <a:ext cx="7241973" cy="5299353"/>
          </a:xfrm>
          <a:custGeom>
            <a:avLst/>
            <a:gdLst/>
            <a:ahLst/>
            <a:cxnLst/>
            <a:rect r="r" b="b" t="t" l="l"/>
            <a:pathLst>
              <a:path h="5299353" w="7241973">
                <a:moveTo>
                  <a:pt x="0" y="0"/>
                </a:moveTo>
                <a:lnTo>
                  <a:pt x="7241973" y="0"/>
                </a:lnTo>
                <a:lnTo>
                  <a:pt x="7241973" y="5299353"/>
                </a:lnTo>
                <a:lnTo>
                  <a:pt x="0" y="5299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190" y="4226558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190" y="5661509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58956" y="4418692"/>
            <a:ext cx="9743216" cy="348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this step, we have applied several techniques to enhance image quality and balance the data, including: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tandardization.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Gaussian Smoothing.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istogram Equalization.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amma Correction.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versampling.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17" y="-128777"/>
            <a:ext cx="14872215" cy="10544554"/>
          </a:xfrm>
          <a:custGeom>
            <a:avLst/>
            <a:gdLst/>
            <a:ahLst/>
            <a:cxnLst/>
            <a:rect r="r" b="b" t="t" l="l"/>
            <a:pathLst>
              <a:path h="10544554" w="14872215">
                <a:moveTo>
                  <a:pt x="0" y="0"/>
                </a:moveTo>
                <a:lnTo>
                  <a:pt x="14872214" y="0"/>
                </a:lnTo>
                <a:lnTo>
                  <a:pt x="14872214" y="10544554"/>
                </a:lnTo>
                <a:lnTo>
                  <a:pt x="0" y="1054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9218" y="0"/>
            <a:ext cx="15009624" cy="10401406"/>
          </a:xfrm>
          <a:custGeom>
            <a:avLst/>
            <a:gdLst/>
            <a:ahLst/>
            <a:cxnLst/>
            <a:rect r="r" b="b" t="t" l="l"/>
            <a:pathLst>
              <a:path h="10401406" w="15009624">
                <a:moveTo>
                  <a:pt x="0" y="0"/>
                </a:moveTo>
                <a:lnTo>
                  <a:pt x="15009624" y="0"/>
                </a:lnTo>
                <a:lnTo>
                  <a:pt x="15009624" y="10401406"/>
                </a:lnTo>
                <a:lnTo>
                  <a:pt x="0" y="1040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DAG3S6hy9yg</dc:identifier>
  <dcterms:modified xsi:type="dcterms:W3CDTF">2011-08-01T06:04:30Z</dcterms:modified>
  <cp:revision>1</cp:revision>
  <dc:title>Nature Inspired Computation</dc:title>
</cp:coreProperties>
</file>